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3E7"/>
    <a:srgbClr val="FBFBFB"/>
    <a:srgbClr val="311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22" y="5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2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40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0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6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7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98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0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6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0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7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3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8EA-0121-42E2-9641-6765599A682A}" type="datetimeFigureOut">
              <a:rPr lang="ko-KR" altLang="en-US" smtClean="0"/>
              <a:pPr/>
              <a:t>2021-04-19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9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C712D107-EF28-464F-9263-9B9E04ADFC3D}"/>
              </a:ext>
            </a:extLst>
          </p:cNvPr>
          <p:cNvSpPr/>
          <p:nvPr/>
        </p:nvSpPr>
        <p:spPr>
          <a:xfrm>
            <a:off x="22634" y="1845359"/>
            <a:ext cx="6811185" cy="8031270"/>
          </a:xfrm>
          <a:prstGeom prst="rect">
            <a:avLst/>
          </a:prstGeom>
          <a:noFill/>
          <a:ln w="9525" cmpd="dbl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E559599C-5C92-4092-B981-33F540CED7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488" y="1551062"/>
            <a:ext cx="1048039" cy="256482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="" xmlns:a16="http://schemas.microsoft.com/office/drawing/2014/main" id="{C9152850-EF14-43FD-A3F3-A072922D00B1}"/>
              </a:ext>
            </a:extLst>
          </p:cNvPr>
          <p:cNvCxnSpPr/>
          <p:nvPr/>
        </p:nvCxnSpPr>
        <p:spPr>
          <a:xfrm>
            <a:off x="-3175" y="1813890"/>
            <a:ext cx="685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B74DF15F-3575-45DA-AD51-5A08F86566E0}"/>
              </a:ext>
            </a:extLst>
          </p:cNvPr>
          <p:cNvSpPr/>
          <p:nvPr/>
        </p:nvSpPr>
        <p:spPr>
          <a:xfrm>
            <a:off x="3435851" y="1861865"/>
            <a:ext cx="3388254" cy="340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rgbClr val="333333"/>
                </a:solidFill>
                <a:latin typeface="Noto Sans KR"/>
              </a:rPr>
              <a:t>부산지방본부 경영설명회개최</a:t>
            </a:r>
            <a:endParaRPr lang="ko-KR" altLang="en-US" sz="1200" b="1" dirty="0">
              <a:solidFill>
                <a:srgbClr val="333333"/>
              </a:solidFill>
              <a:latin typeface="Noto Sans KR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8CBB61-CBC5-44FB-8868-EDA3E5A3E66F}"/>
              </a:ext>
            </a:extLst>
          </p:cNvPr>
          <p:cNvSpPr txBox="1"/>
          <p:nvPr/>
        </p:nvSpPr>
        <p:spPr>
          <a:xfrm>
            <a:off x="5010780" y="1566289"/>
            <a:ext cx="1667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latin typeface="+mj-ea"/>
                <a:ea typeface="+mj-ea"/>
              </a:rPr>
              <a:t> </a:t>
            </a:r>
            <a:r>
              <a:rPr lang="en-US" altLang="ko-KR" sz="1000" b="1" dirty="0">
                <a:latin typeface="+mj-ea"/>
                <a:ea typeface="+mj-ea"/>
              </a:rPr>
              <a:t>[</a:t>
            </a:r>
            <a:r>
              <a:rPr lang="ko-KR" altLang="en-US" sz="1000" b="1" dirty="0">
                <a:latin typeface="+mj-ea"/>
                <a:ea typeface="+mj-ea"/>
              </a:rPr>
              <a:t>제</a:t>
            </a:r>
            <a:r>
              <a:rPr lang="en-US" altLang="ko-KR" sz="1000" b="1" dirty="0" smtClean="0">
                <a:latin typeface="+mj-ea"/>
                <a:ea typeface="+mj-ea"/>
              </a:rPr>
              <a:t>21-2</a:t>
            </a:r>
            <a:r>
              <a:rPr lang="ko-KR" altLang="en-US" sz="1000" b="1" dirty="0" smtClean="0">
                <a:latin typeface="+mj-ea"/>
                <a:ea typeface="+mj-ea"/>
              </a:rPr>
              <a:t>호</a:t>
            </a:r>
            <a:r>
              <a:rPr lang="en-US" altLang="ko-KR" sz="1000" b="1" dirty="0">
                <a:latin typeface="+mj-ea"/>
                <a:ea typeface="+mj-ea"/>
              </a:rPr>
              <a:t>] </a:t>
            </a:r>
            <a:r>
              <a:rPr lang="ko-KR" altLang="en-US" sz="1000" b="1" dirty="0">
                <a:latin typeface="+mj-ea"/>
                <a:ea typeface="+mj-ea"/>
              </a:rPr>
              <a:t>부산지방본부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10917E50-2A5D-4C1D-81E5-09671B4C7449}"/>
              </a:ext>
            </a:extLst>
          </p:cNvPr>
          <p:cNvSpPr/>
          <p:nvPr/>
        </p:nvSpPr>
        <p:spPr>
          <a:xfrm>
            <a:off x="11481" y="1856726"/>
            <a:ext cx="3407466" cy="3403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rgbClr val="333333"/>
                </a:solidFill>
                <a:latin typeface="Noto Sans KR"/>
              </a:rPr>
              <a:t>지부순회 열정으로 조합원에 다가서다</a:t>
            </a:r>
            <a:endParaRPr lang="ko-KR" altLang="en-US" sz="1200" b="1" dirty="0">
              <a:solidFill>
                <a:srgbClr val="333333"/>
              </a:solidFill>
              <a:latin typeface="Noto Sans K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36FD724-1187-4060-BD06-196531874E39}"/>
              </a:ext>
            </a:extLst>
          </p:cNvPr>
          <p:cNvSpPr txBox="1"/>
          <p:nvPr/>
        </p:nvSpPr>
        <p:spPr>
          <a:xfrm>
            <a:off x="1893166" y="1562641"/>
            <a:ext cx="2965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002060"/>
                </a:solidFill>
                <a:latin typeface="DX영화자막 M" panose="02020600000000000000" pitchFamily="18" charset="-127"/>
                <a:ea typeface="DX영화자막 M" panose="02020600000000000000" pitchFamily="18" charset="-127"/>
              </a:rPr>
              <a:t>가자</a:t>
            </a:r>
            <a:r>
              <a:rPr lang="en-US" altLang="ko-KR" sz="1000" b="1" dirty="0">
                <a:solidFill>
                  <a:srgbClr val="002060"/>
                </a:solidFill>
                <a:latin typeface="DX영화자막 M" panose="02020600000000000000" pitchFamily="18" charset="-127"/>
                <a:ea typeface="DX영화자막 M" panose="02020600000000000000" pitchFamily="18" charset="-127"/>
              </a:rPr>
              <a:t>, </a:t>
            </a:r>
            <a:r>
              <a:rPr lang="ko-KR" altLang="en-US" sz="1000" b="1" dirty="0">
                <a:solidFill>
                  <a:srgbClr val="002060"/>
                </a:solidFill>
                <a:latin typeface="DX영화자막 M" panose="02020600000000000000" pitchFamily="18" charset="-127"/>
                <a:ea typeface="DX영화자막 M" panose="02020600000000000000" pitchFamily="18" charset="-127"/>
              </a:rPr>
              <a:t>새로운 미래로</a:t>
            </a:r>
            <a:r>
              <a:rPr lang="en-US" altLang="ko-KR" sz="1000" b="1" dirty="0">
                <a:solidFill>
                  <a:srgbClr val="002060"/>
                </a:solidFill>
                <a:latin typeface="DX영화자막 M" panose="02020600000000000000" pitchFamily="18" charset="-127"/>
                <a:ea typeface="DX영화자막 M" panose="02020600000000000000" pitchFamily="18" charset="-127"/>
              </a:rPr>
              <a:t>! </a:t>
            </a:r>
            <a:r>
              <a:rPr lang="ko-KR" altLang="en-US" sz="1000" b="1" dirty="0">
                <a:solidFill>
                  <a:srgbClr val="002060"/>
                </a:solidFill>
                <a:latin typeface="DX영화자막 M" panose="02020600000000000000" pitchFamily="18" charset="-127"/>
                <a:ea typeface="DX영화자막 M" panose="02020600000000000000" pitchFamily="18" charset="-127"/>
              </a:rPr>
              <a:t>조합원 중심 노동조합 건설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150D837-A229-4962-9315-B76581651F82}"/>
              </a:ext>
            </a:extLst>
          </p:cNvPr>
          <p:cNvSpPr txBox="1"/>
          <p:nvPr/>
        </p:nvSpPr>
        <p:spPr>
          <a:xfrm>
            <a:off x="35335" y="6577447"/>
            <a:ext cx="340746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/>
              <a:t>초록우산 어린이재단 </a:t>
            </a:r>
            <a:r>
              <a:rPr lang="en-US" altLang="ko-KR" sz="1200" b="1" dirty="0"/>
              <a:t>“</a:t>
            </a:r>
            <a:r>
              <a:rPr lang="ko-KR" altLang="en-US" sz="1200" b="1" dirty="0"/>
              <a:t>사랑의 간식꾸러미</a:t>
            </a:r>
            <a:r>
              <a:rPr lang="en-US" altLang="ko-KR" sz="1200" b="1" dirty="0"/>
              <a:t>”</a:t>
            </a:r>
            <a:r>
              <a:rPr lang="ko-KR" altLang="en-US" sz="1200" b="1" dirty="0"/>
              <a:t>후원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37DBD1B-84FB-4A4D-9EBF-5362B0F92A6F}"/>
              </a:ext>
            </a:extLst>
          </p:cNvPr>
          <p:cNvSpPr txBox="1"/>
          <p:nvPr/>
        </p:nvSpPr>
        <p:spPr>
          <a:xfrm>
            <a:off x="3416117" y="6584963"/>
            <a:ext cx="339366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/>
              <a:t>3.8 </a:t>
            </a:r>
            <a:r>
              <a:rPr lang="ko-KR" altLang="en-US" sz="1200" b="1" dirty="0" err="1"/>
              <a:t>세계여성의날</a:t>
            </a:r>
            <a:r>
              <a:rPr lang="ko-KR" altLang="en-US" sz="1200" b="1" dirty="0"/>
              <a:t> 행사</a:t>
            </a:r>
            <a:endParaRPr lang="en-US" altLang="ko-KR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905B29A-9644-4EFC-9EE9-40A0C270C812}"/>
              </a:ext>
            </a:extLst>
          </p:cNvPr>
          <p:cNvSpPr txBox="1">
            <a:spLocks/>
          </p:cNvSpPr>
          <p:nvPr/>
        </p:nvSpPr>
        <p:spPr>
          <a:xfrm>
            <a:off x="136410" y="8414022"/>
            <a:ext cx="3393855" cy="1200329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ko-KR" altLang="en-US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노</a:t>
            </a:r>
            <a:r>
              <a:rPr lang="en-US" altLang="ko-KR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200" spc="1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사공동</a:t>
            </a:r>
            <a:r>
              <a:rPr lang="ko-KR" altLang="en-US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으로 초록우산 어린이재단</a:t>
            </a:r>
            <a:r>
              <a:rPr lang="en-US" altLang="ko-KR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부산종합사회복지관</a:t>
            </a:r>
            <a:r>
              <a:rPr lang="en-US" altLang="ko-KR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에 코로나</a:t>
            </a:r>
            <a:r>
              <a:rPr lang="en-US" altLang="ko-KR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19 </a:t>
            </a:r>
            <a:r>
              <a:rPr lang="ko-KR" altLang="en-US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어린이 간식키트</a:t>
            </a:r>
            <a:r>
              <a:rPr lang="en-US" altLang="ko-KR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1,000</a:t>
            </a:r>
            <a:r>
              <a:rPr lang="ko-KR" altLang="en-US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만원 상단의 </a:t>
            </a:r>
            <a:r>
              <a:rPr lang="en-US" altLang="ko-KR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사랑의 간식꾸러미 물품기증</a:t>
            </a:r>
            <a:r>
              <a:rPr lang="en-US" altLang="ko-KR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후원행사를 가졌다</a:t>
            </a:r>
            <a:r>
              <a:rPr lang="en-US" altLang="ko-KR" sz="1200" spc="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en-US" altLang="ko-KR" sz="1200" spc="1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BA31124-C806-4763-AC20-42F374FB85FF}"/>
              </a:ext>
            </a:extLst>
          </p:cNvPr>
          <p:cNvSpPr txBox="1"/>
          <p:nvPr/>
        </p:nvSpPr>
        <p:spPr>
          <a:xfrm>
            <a:off x="3422635" y="8309758"/>
            <a:ext cx="3397865" cy="1477328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spcAft>
                <a:spcPts val="300"/>
              </a:spcAft>
              <a:defRPr sz="1200" spc="1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 err="1"/>
              <a:t>이식원</a:t>
            </a:r>
            <a:r>
              <a:rPr lang="ko-KR" altLang="en-US" dirty="0"/>
              <a:t> 위원장은 올해 </a:t>
            </a:r>
            <a:r>
              <a:rPr lang="en-US" altLang="ko-KR" dirty="0"/>
              <a:t>113</a:t>
            </a:r>
            <a:r>
              <a:rPr lang="ko-KR" altLang="en-US" dirty="0"/>
              <a:t>주년을 맞이하는 </a:t>
            </a:r>
            <a:r>
              <a:rPr lang="ko-KR" altLang="en-US" dirty="0" smtClean="0"/>
              <a:t>세계여성의 날을 </a:t>
            </a:r>
            <a:r>
              <a:rPr lang="ko-KR" altLang="en-US" dirty="0"/>
              <a:t>맞아 부산지방본부 빌딩에서 열린 당당한 여성을 위하여 광역본부장과 함께 출근하는 여성직원들에게 꽃과 </a:t>
            </a:r>
            <a:r>
              <a:rPr lang="ko-KR" altLang="en-US" dirty="0" err="1" smtClean="0"/>
              <a:t>와플</a:t>
            </a:r>
            <a:r>
              <a:rPr lang="ko-KR" altLang="en-US" dirty="0" smtClean="0"/>
              <a:t> 을 </a:t>
            </a:r>
            <a:r>
              <a:rPr lang="ko-KR" altLang="en-US" dirty="0"/>
              <a:t>나누어 주는 행사를 가졌다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5666E0F-0A33-4378-9588-52A8F9E6D9D9}"/>
              </a:ext>
            </a:extLst>
          </p:cNvPr>
          <p:cNvSpPr txBox="1">
            <a:spLocks/>
          </p:cNvSpPr>
          <p:nvPr/>
        </p:nvSpPr>
        <p:spPr>
          <a:xfrm>
            <a:off x="1846292" y="61932"/>
            <a:ext cx="32111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부산지방본부소식</a:t>
            </a:r>
            <a:endParaRPr lang="ko-KR" altLang="en-US" sz="3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82C0475B-0382-4F90-BBBE-BDDA678BF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0786" y="760911"/>
            <a:ext cx="371475" cy="533400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="" xmlns:a16="http://schemas.microsoft.com/office/drawing/2014/main" id="{B727AE42-D8EC-4897-B802-A17388A748DB}"/>
              </a:ext>
            </a:extLst>
          </p:cNvPr>
          <p:cNvCxnSpPr>
            <a:cxnSpLocks/>
          </p:cNvCxnSpPr>
          <p:nvPr/>
        </p:nvCxnSpPr>
        <p:spPr>
          <a:xfrm flipH="1">
            <a:off x="3402316" y="1856726"/>
            <a:ext cx="1" cy="7914536"/>
          </a:xfrm>
          <a:prstGeom prst="line">
            <a:avLst/>
          </a:prstGeom>
          <a:ln w="6350">
            <a:solidFill>
              <a:srgbClr val="1303E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B156515B-0E94-425A-B3FF-DA988ED668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202" y="542705"/>
            <a:ext cx="2962913" cy="989523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="" xmlns:a16="http://schemas.microsoft.com/office/drawing/2014/main" id="{383E0626-7138-4AC2-AB86-B91BE8D1684D}"/>
              </a:ext>
            </a:extLst>
          </p:cNvPr>
          <p:cNvCxnSpPr/>
          <p:nvPr/>
        </p:nvCxnSpPr>
        <p:spPr>
          <a:xfrm>
            <a:off x="-3810" y="1549730"/>
            <a:ext cx="685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2" y="6870905"/>
            <a:ext cx="3081518" cy="143885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03" y="6869478"/>
            <a:ext cx="3156620" cy="144437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6" y="2218109"/>
            <a:ext cx="3036699" cy="1421704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89" y="2207300"/>
            <a:ext cx="3100934" cy="1455498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35335" y="3732797"/>
            <a:ext cx="3429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이식원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위원장은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"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더디더라도 같이 이야기하고 같이 나아간다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".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라며 항상 조합원을 만나며 하는 말이다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어떻게 바뀌었는지 관심은 높아져도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누가 어떻게 바꾸는지 관심은 낮아지기 마련이다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b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일반적으로 결과에 관심을 많이 가지고 과정에는 관심이 적기 때문이다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누가 어떻게 노동조합을 움직여 결과를 만들어내는지 과정에 집중 하자는 것이다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이른바 </a:t>
            </a: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이식원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위원장은 ‘</a:t>
            </a: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노조한다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’는 소리를 듣고 싶어한다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지부순회에서 만나는 조합원들께 항상 노동조합에 관심을 당부하며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조직관리에 최선을 다하는 지부장들께는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늘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마음을 담아 조합원을 대하라 격려한다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3388886" y="3762971"/>
            <a:ext cx="3429000" cy="286232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부산지방본부 회의실에서  전사 경영방향 및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목표와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광역본부 경영성과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설명회를 실시하였다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1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이식원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위원장은 노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사가 상호협조 하여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경영에 도움이 되도록 노력하자고 하였고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본부장이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현장 방문 시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성과에 대한 질책보다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위로와 격려를 하는 자리가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되도록 요청하였다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또한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경영자로서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사회적 책임 및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효율적인 경영업무를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맡을 수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있기를 바란다고 하였다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광역본부장은 노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사가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협력하여 경영에 많은 보탬이 되었으면 한다고 화답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하였다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경영설명회는 매월 말에  전월 경영성과에 대해 설명회를 가진다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85" y="585540"/>
            <a:ext cx="3850505" cy="9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3448</TotalTime>
  <Words>115</Words>
  <Application>Microsoft Office PowerPoint</Application>
  <PresentationFormat>A4 용지(210x297mm)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DX영화자막 M</vt:lpstr>
      <vt:lpstr>HY견고딕</vt:lpstr>
      <vt:lpstr>Noto Sans KR</vt:lpstr>
      <vt:lpstr>굴림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dydej</dc:creator>
  <cp:lastModifiedBy>임태일(CM1팀)</cp:lastModifiedBy>
  <cp:revision>172</cp:revision>
  <cp:lastPrinted>2021-04-19T07:28:26Z</cp:lastPrinted>
  <dcterms:created xsi:type="dcterms:W3CDTF">2020-05-21T23:32:19Z</dcterms:created>
  <dcterms:modified xsi:type="dcterms:W3CDTF">2021-04-19T07:34:20Z</dcterms:modified>
</cp:coreProperties>
</file>