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1" r:id="rId2"/>
  </p:sldIdLst>
  <p:sldSz cx="6858000" cy="9906000" type="A4"/>
  <p:notesSz cx="6888163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B7"/>
    <a:srgbClr val="FFFFCC"/>
    <a:srgbClr val="1303E7"/>
    <a:srgbClr val="FBFBFB"/>
    <a:srgbClr val="311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0" autoAdjust="0"/>
    <p:restoredTop sz="94660"/>
  </p:normalViewPr>
  <p:slideViewPr>
    <p:cSldViewPr snapToGrid="0">
      <p:cViewPr varScale="1">
        <p:scale>
          <a:sx n="90" d="100"/>
          <a:sy n="90" d="100"/>
        </p:scale>
        <p:origin x="2722" y="53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656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656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342302A6-A01D-4E1E-8267-1B9C83E37F09}" type="datetimeFigureOut">
              <a:rPr lang="ko-KR" altLang="en-US" smtClean="0"/>
              <a:t>2021-05-04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4125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495" y="4822624"/>
            <a:ext cx="5511174" cy="3945928"/>
          </a:xfrm>
          <a:prstGeom prst="rect">
            <a:avLst/>
          </a:prstGeom>
        </p:spPr>
        <p:txBody>
          <a:bodyPr vert="horz" lIns="92455" tIns="46227" rIns="92455" bIns="4622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2"/>
            <a:ext cx="2985621" cy="501656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0934" y="9520232"/>
            <a:ext cx="2985621" cy="501656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C3043DEC-AA53-48F1-A375-505F1D2A7B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26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21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40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308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163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972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98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2021-05-04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10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2021-05-04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64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2021-05-04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01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78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B8EA-0121-42E2-9641-6765599A682A}" type="datetimeFigureOut">
              <a:rPr lang="ko-KR" altLang="en-US" smtClean="0"/>
              <a:pPr/>
              <a:t>2021-05-04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30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8EA-0121-42E2-9641-6765599A682A}" type="datetimeFigureOut">
              <a:rPr lang="ko-KR" altLang="en-US" smtClean="0"/>
              <a:pPr/>
              <a:t>2021-05-04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315B-D802-49CD-A706-BD13BC6C42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90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C712D107-EF28-464F-9263-9B9E04ADFC3D}"/>
              </a:ext>
            </a:extLst>
          </p:cNvPr>
          <p:cNvSpPr/>
          <p:nvPr/>
        </p:nvSpPr>
        <p:spPr>
          <a:xfrm>
            <a:off x="22634" y="1644692"/>
            <a:ext cx="6811185" cy="8261298"/>
          </a:xfrm>
          <a:prstGeom prst="rect">
            <a:avLst/>
          </a:prstGeom>
          <a:noFill/>
          <a:ln w="9525" cmpd="dbl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E559599C-5C92-4092-B981-33F540CED7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3404" y="1036025"/>
            <a:ext cx="1099764" cy="269140"/>
          </a:xfrm>
          <a:prstGeom prst="rect">
            <a:avLst/>
          </a:prstGeom>
        </p:spPr>
      </p:pic>
      <p:cxnSp>
        <p:nvCxnSpPr>
          <p:cNvPr id="15" name="직선 연결선 14">
            <a:extLst>
              <a:ext uri="{FF2B5EF4-FFF2-40B4-BE49-F238E27FC236}">
                <a16:creationId xmlns="" xmlns:a16="http://schemas.microsoft.com/office/drawing/2014/main" id="{C9152850-EF14-43FD-A3F3-A072922D00B1}"/>
              </a:ext>
            </a:extLst>
          </p:cNvPr>
          <p:cNvCxnSpPr/>
          <p:nvPr/>
        </p:nvCxnSpPr>
        <p:spPr>
          <a:xfrm>
            <a:off x="-3175" y="1646978"/>
            <a:ext cx="6858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B74DF15F-3575-45DA-AD51-5A08F86566E0}"/>
              </a:ext>
            </a:extLst>
          </p:cNvPr>
          <p:cNvSpPr/>
          <p:nvPr/>
        </p:nvSpPr>
        <p:spPr>
          <a:xfrm>
            <a:off x="3401349" y="1675901"/>
            <a:ext cx="3418552" cy="340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>
                <a:solidFill>
                  <a:srgbClr val="333333"/>
                </a:solidFill>
                <a:latin typeface="Noto Sans KR"/>
              </a:rPr>
              <a:t>부산지방본부 경영설명회개최</a:t>
            </a:r>
            <a:endParaRPr lang="ko-KR" altLang="en-US" sz="1200" b="1" dirty="0">
              <a:solidFill>
                <a:srgbClr val="333333"/>
              </a:solidFill>
              <a:latin typeface="Noto Sans KR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B8CBB61-CBC5-44FB-8868-EDA3E5A3E66F}"/>
              </a:ext>
            </a:extLst>
          </p:cNvPr>
          <p:cNvSpPr txBox="1"/>
          <p:nvPr/>
        </p:nvSpPr>
        <p:spPr>
          <a:xfrm>
            <a:off x="5190410" y="1398470"/>
            <a:ext cx="1667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latin typeface="+mj-ea"/>
                <a:ea typeface="+mj-ea"/>
              </a:rPr>
              <a:t> </a:t>
            </a:r>
            <a:r>
              <a:rPr lang="en-US" altLang="ko-KR" sz="1000" b="1" dirty="0">
                <a:latin typeface="+mj-ea"/>
                <a:ea typeface="+mj-ea"/>
              </a:rPr>
              <a:t>[</a:t>
            </a:r>
            <a:r>
              <a:rPr lang="ko-KR" altLang="en-US" sz="1000" b="1" dirty="0">
                <a:latin typeface="+mj-ea"/>
                <a:ea typeface="+mj-ea"/>
              </a:rPr>
              <a:t>제</a:t>
            </a:r>
            <a:r>
              <a:rPr lang="en-US" altLang="ko-KR" sz="1000" b="1" dirty="0">
                <a:latin typeface="+mj-ea"/>
                <a:ea typeface="+mj-ea"/>
              </a:rPr>
              <a:t>21-2</a:t>
            </a:r>
            <a:r>
              <a:rPr lang="ko-KR" altLang="en-US" sz="1000" b="1" dirty="0">
                <a:latin typeface="+mj-ea"/>
                <a:ea typeface="+mj-ea"/>
              </a:rPr>
              <a:t>호</a:t>
            </a:r>
            <a:r>
              <a:rPr lang="en-US" altLang="ko-KR" sz="1000" b="1" dirty="0">
                <a:latin typeface="+mj-ea"/>
                <a:ea typeface="+mj-ea"/>
              </a:rPr>
              <a:t>] </a:t>
            </a:r>
            <a:r>
              <a:rPr lang="ko-KR" altLang="en-US" sz="1000" b="1" dirty="0">
                <a:latin typeface="+mj-ea"/>
                <a:ea typeface="+mj-ea"/>
              </a:rPr>
              <a:t>부산지방본부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="" xmlns:a16="http://schemas.microsoft.com/office/drawing/2014/main" id="{10917E50-2A5D-4C1D-81E5-09671B4C7449}"/>
              </a:ext>
            </a:extLst>
          </p:cNvPr>
          <p:cNvSpPr/>
          <p:nvPr/>
        </p:nvSpPr>
        <p:spPr>
          <a:xfrm>
            <a:off x="38100" y="1675525"/>
            <a:ext cx="3363248" cy="3403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333333"/>
                </a:solidFill>
                <a:latin typeface="Noto Sans KR"/>
              </a:rPr>
              <a:t>지부순회 열정으로 조합원에 다가서다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="" xmlns:a16="http://schemas.microsoft.com/office/drawing/2014/main" id="{B727AE42-D8EC-4897-B802-A17388A748DB}"/>
              </a:ext>
            </a:extLst>
          </p:cNvPr>
          <p:cNvCxnSpPr>
            <a:cxnSpLocks/>
          </p:cNvCxnSpPr>
          <p:nvPr/>
        </p:nvCxnSpPr>
        <p:spPr>
          <a:xfrm>
            <a:off x="3402319" y="1689814"/>
            <a:ext cx="20316" cy="8105539"/>
          </a:xfrm>
          <a:prstGeom prst="line">
            <a:avLst/>
          </a:prstGeom>
          <a:ln w="6350">
            <a:solidFill>
              <a:srgbClr val="1303E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="" xmlns:a16="http://schemas.microsoft.com/office/drawing/2014/main" id="{383E0626-7138-4AC2-AB86-B91BE8D1684D}"/>
              </a:ext>
            </a:extLst>
          </p:cNvPr>
          <p:cNvCxnSpPr/>
          <p:nvPr/>
        </p:nvCxnSpPr>
        <p:spPr>
          <a:xfrm>
            <a:off x="-3810" y="1370118"/>
            <a:ext cx="6858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2" y="6893084"/>
            <a:ext cx="3141972" cy="1554255"/>
          </a:xfrm>
          <a:prstGeom prst="rect">
            <a:avLst/>
          </a:prstGeom>
        </p:spPr>
      </p:pic>
      <p:pic>
        <p:nvPicPr>
          <p:cNvPr id="19" name="그림 18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66" b="8697"/>
          <a:stretch/>
        </p:blipFill>
        <p:spPr>
          <a:xfrm>
            <a:off x="150126" y="2029358"/>
            <a:ext cx="3142904" cy="1487716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4"/>
          <a:stretch/>
        </p:blipFill>
        <p:spPr>
          <a:xfrm>
            <a:off x="3539593" y="2039484"/>
            <a:ext cx="3169574" cy="146132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53AD483-5CCF-4E17-80E1-9D54F508FDF5}"/>
              </a:ext>
            </a:extLst>
          </p:cNvPr>
          <p:cNvSpPr txBox="1">
            <a:spLocks/>
          </p:cNvSpPr>
          <p:nvPr/>
        </p:nvSpPr>
        <p:spPr>
          <a:xfrm>
            <a:off x="35335" y="8499702"/>
            <a:ext cx="3366982" cy="1200329"/>
          </a:xfrm>
          <a:prstGeom prst="rect">
            <a:avLst/>
          </a:prstGeom>
          <a:noFill/>
        </p:spPr>
        <p:txBody>
          <a:bodyPr wrap="square" numCol="1" spcCol="720000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노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사 공동으로 초록우산 어린이재단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부산종합사회복지관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에 코로나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19 </a:t>
            </a: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어린이 간식키트 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1,000</a:t>
            </a: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만원 상당의 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‘</a:t>
            </a: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사랑의 간식꾸러미 물품기증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’ </a:t>
            </a:r>
            <a:r>
              <a:rPr lang="ko-KR" altLang="en-US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후원행사를 가졌다</a:t>
            </a:r>
            <a:r>
              <a:rPr lang="en-US" altLang="ko-KR" sz="1200" spc="1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="" xmlns:a16="http://schemas.microsoft.com/office/drawing/2014/main" id="{508EBF48-B466-48CD-B044-EEED998422EB}"/>
              </a:ext>
            </a:extLst>
          </p:cNvPr>
          <p:cNvSpPr/>
          <p:nvPr/>
        </p:nvSpPr>
        <p:spPr>
          <a:xfrm>
            <a:off x="3413034" y="3489330"/>
            <a:ext cx="3407466" cy="2934650"/>
          </a:xfrm>
          <a:prstGeom prst="rect">
            <a:avLst/>
          </a:prstGeom>
          <a:ln>
            <a:noFill/>
          </a:ln>
        </p:spPr>
        <p:txBody>
          <a:bodyPr wrap="square" spcCol="720000">
            <a:spAutoFit/>
          </a:bodyPr>
          <a:lstStyle/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부산지방본부와 부산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경남광역본부는  전사 경영방향 및 목표 공유를 위한 경영설명회를 진행 하였다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ko-KR" altLang="en-US" sz="1200" dirty="0" err="1">
                <a:latin typeface="굴림" panose="020B0600000101010101" pitchFamily="50" charset="-127"/>
                <a:ea typeface="굴림" panose="020B0600000101010101" pitchFamily="50" charset="-127"/>
              </a:rPr>
              <a:t>이식원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 위원장은 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“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노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사 상호 협조하여 경영에 도움이 되도록 노력 하자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”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고 하며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 “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본부장이 현장 </a:t>
            </a:r>
            <a:r>
              <a:rPr lang="ko-KR" altLang="en-US" sz="1200" dirty="0" err="1">
                <a:latin typeface="굴림" panose="020B0600000101010101" pitchFamily="50" charset="-127"/>
                <a:ea typeface="굴림" panose="020B0600000101010101" pitchFamily="50" charset="-127"/>
              </a:rPr>
              <a:t>방문시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 성과에 대한 질책보다 위로와 격려의 자리가 될 수 있도록 부탁한다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＂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고 하였다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광역본부장은 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“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노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사가 협력하여 경영에 많은 보탬이 되었으면 한다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”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고 하였다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경영설명회는 매월 마지막 주 진행된다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="" xmlns:a16="http://schemas.microsoft.com/office/drawing/2014/main" id="{635677FA-98E8-4D7C-88E9-86192C0C7898}"/>
              </a:ext>
            </a:extLst>
          </p:cNvPr>
          <p:cNvSpPr/>
          <p:nvPr/>
        </p:nvSpPr>
        <p:spPr>
          <a:xfrm>
            <a:off x="23169" y="3451663"/>
            <a:ext cx="3347828" cy="3096232"/>
          </a:xfrm>
          <a:prstGeom prst="rect">
            <a:avLst/>
          </a:prstGeom>
          <a:ln>
            <a:noFill/>
          </a:ln>
        </p:spPr>
        <p:txBody>
          <a:bodyPr wrap="square" spcCol="54000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err="1">
                <a:latin typeface="굴림" panose="020B0600000101010101" pitchFamily="50" charset="-127"/>
                <a:ea typeface="굴림" panose="020B0600000101010101" pitchFamily="50" charset="-127"/>
              </a:rPr>
              <a:t>이식원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 위원장은 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“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조합원을 만나며 </a:t>
            </a:r>
            <a:r>
              <a:rPr lang="ko-KR" altLang="en-US" sz="1200" dirty="0" err="1">
                <a:latin typeface="굴림" panose="020B0600000101010101" pitchFamily="50" charset="-127"/>
                <a:ea typeface="굴림" panose="020B0600000101010101" pitchFamily="50" charset="-127"/>
              </a:rPr>
              <a:t>소통하는게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 중요하다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더디더라도 같이 이야기하고 같이 나아가야 한다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”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고 하였다</a:t>
            </a:r>
            <a:endParaRPr lang="en-US" altLang="ko-KR" sz="1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지부순회에서 만나는 조합원들께 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“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노동조합에 관심을 부탁한다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”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고 하며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지부를 운영하는 지부장은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 “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늘 마음을 담아 조합원들과 소통하여야 한다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”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고 하였다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“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어떻게 바뀌었는지 하는 결과보다 어떻게 바꾸어 </a:t>
            </a:r>
            <a:r>
              <a:rPr lang="ko-KR" altLang="en-US" sz="1200" dirty="0" err="1">
                <a:latin typeface="굴림" panose="020B0600000101010101" pitchFamily="50" charset="-127"/>
                <a:ea typeface="굴림" panose="020B0600000101010101" pitchFamily="50" charset="-127"/>
              </a:rPr>
              <a:t>나가야하는지의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 과정에는 관심이 적어지게 마련이다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노동조합에서는 결과를 만들어 가는 과정에도 집중하여야 한다</a:t>
            </a:r>
            <a:r>
              <a:rPr lang="en-US" altLang="ko-KR" sz="1200" dirty="0">
                <a:latin typeface="굴림" panose="020B0600000101010101" pitchFamily="50" charset="-127"/>
                <a:ea typeface="굴림" panose="020B0600000101010101" pitchFamily="50" charset="-127"/>
              </a:rPr>
              <a:t>”</a:t>
            </a:r>
            <a:r>
              <a:rPr lang="ko-KR" altLang="en-US" sz="1200" dirty="0">
                <a:latin typeface="굴림" panose="020B0600000101010101" pitchFamily="50" charset="-127"/>
                <a:ea typeface="굴림" panose="020B0600000101010101" pitchFamily="50" charset="-127"/>
              </a:rPr>
              <a:t>고 하였다</a:t>
            </a:r>
            <a:endParaRPr lang="en-US" altLang="ko-KR" sz="1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5666E0F-0A33-4378-9588-52A8F9E6D9D9}"/>
              </a:ext>
            </a:extLst>
          </p:cNvPr>
          <p:cNvSpPr txBox="1">
            <a:spLocks/>
          </p:cNvSpPr>
          <p:nvPr/>
        </p:nvSpPr>
        <p:spPr>
          <a:xfrm>
            <a:off x="1317583" y="279553"/>
            <a:ext cx="4211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부산지방본부소식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1FED127-DF01-4846-868E-5AAFE8A32B23}"/>
              </a:ext>
            </a:extLst>
          </p:cNvPr>
          <p:cNvSpPr txBox="1"/>
          <p:nvPr/>
        </p:nvSpPr>
        <p:spPr>
          <a:xfrm>
            <a:off x="3422635" y="8466567"/>
            <a:ext cx="3442502" cy="1477328"/>
          </a:xfrm>
          <a:prstGeom prst="rect">
            <a:avLst/>
          </a:prstGeom>
          <a:noFill/>
        </p:spPr>
        <p:txBody>
          <a:bodyPr wrap="square" numCol="1" spcCol="72000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spcAft>
                <a:spcPts val="300"/>
              </a:spcAft>
              <a:defRPr sz="1200" spc="1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spcAft>
                <a:spcPts val="0"/>
              </a:spcAft>
            </a:pPr>
            <a:r>
              <a:rPr lang="ko-KR" altLang="en-US" dirty="0" smtClean="0"/>
              <a:t>지부장들은 권역회의를 </a:t>
            </a:r>
            <a:r>
              <a:rPr lang="ko-KR" altLang="en-US" dirty="0"/>
              <a:t>진행하였고 안건은 다음과 같다</a:t>
            </a:r>
            <a:r>
              <a:rPr lang="en-US" altLang="ko-KR" dirty="0"/>
              <a:t>.</a:t>
            </a:r>
          </a:p>
          <a:p>
            <a:pPr>
              <a:spcAft>
                <a:spcPts val="0"/>
              </a:spcAft>
            </a:pPr>
            <a:r>
              <a:rPr lang="en-US" altLang="ko-KR" dirty="0"/>
              <a:t>[9to6 </a:t>
            </a:r>
            <a:r>
              <a:rPr lang="ko-KR" altLang="en-US" dirty="0"/>
              <a:t>이행</a:t>
            </a:r>
            <a:r>
              <a:rPr lang="en-US" altLang="ko-KR" dirty="0"/>
              <a:t>, </a:t>
            </a:r>
            <a:r>
              <a:rPr lang="ko-KR" altLang="en-US" dirty="0"/>
              <a:t>코로나</a:t>
            </a:r>
            <a:r>
              <a:rPr lang="en-US" altLang="ko-KR" dirty="0"/>
              <a:t>19 </a:t>
            </a:r>
            <a:r>
              <a:rPr lang="ko-KR" altLang="en-US" dirty="0" err="1"/>
              <a:t>방역수칙준수</a:t>
            </a:r>
            <a:r>
              <a:rPr lang="ko-KR" altLang="en-US" dirty="0"/>
              <a:t> 및 재택근무 철저</a:t>
            </a:r>
            <a:r>
              <a:rPr lang="en-US" altLang="ko-KR" dirty="0"/>
              <a:t>, </a:t>
            </a:r>
            <a:r>
              <a:rPr lang="ko-KR" altLang="en-US" err="1"/>
              <a:t>다온플랜</a:t>
            </a:r>
            <a:r>
              <a:rPr lang="ko-KR" altLang="en-US"/>
              <a:t> </a:t>
            </a:r>
            <a:r>
              <a:rPr lang="ko-KR" altLang="en-US" smtClean="0"/>
              <a:t>만료 </a:t>
            </a:r>
            <a:r>
              <a:rPr lang="ko-KR" altLang="en-US" dirty="0"/>
              <a:t>재가입신청</a:t>
            </a:r>
            <a:r>
              <a:rPr lang="en-US" altLang="ko-KR" dirty="0"/>
              <a:t>]</a:t>
            </a:r>
            <a:r>
              <a:rPr lang="ko-KR" altLang="en-US" dirty="0"/>
              <a:t>등의 진행사항을 공유하였다</a:t>
            </a:r>
            <a:endParaRPr lang="en-US" altLang="ko-KR" dirty="0"/>
          </a:p>
        </p:txBody>
      </p:sp>
      <p:pic>
        <p:nvPicPr>
          <p:cNvPr id="35" name="그림 34">
            <a:extLst>
              <a:ext uri="{FF2B5EF4-FFF2-40B4-BE49-F238E27FC236}">
                <a16:creationId xmlns="" xmlns:a16="http://schemas.microsoft.com/office/drawing/2014/main" id="{BB20CE44-8723-45C5-9799-F862C0686A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0229" y="6893408"/>
            <a:ext cx="3195165" cy="1552091"/>
          </a:xfrm>
          <a:prstGeom prst="rect">
            <a:avLst/>
          </a:prstGeom>
        </p:spPr>
      </p:pic>
      <p:sp>
        <p:nvSpPr>
          <p:cNvPr id="37" name="직사각형 36">
            <a:extLst>
              <a:ext uri="{FF2B5EF4-FFF2-40B4-BE49-F238E27FC236}">
                <a16:creationId xmlns="" xmlns:a16="http://schemas.microsoft.com/office/drawing/2014/main" id="{34D4E1EC-68AB-436F-A799-3966B503F015}"/>
              </a:ext>
            </a:extLst>
          </p:cNvPr>
          <p:cNvSpPr/>
          <p:nvPr/>
        </p:nvSpPr>
        <p:spPr>
          <a:xfrm>
            <a:off x="45226" y="6556022"/>
            <a:ext cx="3347828" cy="340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초록우산 어린이재단 </a:t>
            </a:r>
            <a:r>
              <a:rPr lang="en-US" altLang="ko-KR" sz="1200" b="1" dirty="0">
                <a:solidFill>
                  <a:schemeClr val="tx1"/>
                </a:solidFill>
              </a:rPr>
              <a:t>“</a:t>
            </a:r>
            <a:r>
              <a:rPr lang="ko-KR" altLang="en-US" sz="1200" b="1">
                <a:solidFill>
                  <a:schemeClr val="tx1"/>
                </a:solidFill>
              </a:rPr>
              <a:t>사랑의 간식꾸러미</a:t>
            </a:r>
            <a:r>
              <a:rPr lang="en-US" altLang="ko-KR" sz="1200" b="1" dirty="0">
                <a:solidFill>
                  <a:schemeClr val="tx1"/>
                </a:solidFill>
              </a:rPr>
              <a:t>”</a:t>
            </a:r>
            <a:r>
              <a:rPr lang="ko-KR" altLang="en-US" sz="1200" b="1">
                <a:solidFill>
                  <a:schemeClr val="tx1"/>
                </a:solidFill>
              </a:rPr>
              <a:t>후원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="" xmlns:a16="http://schemas.microsoft.com/office/drawing/2014/main" id="{7432F1D6-C367-42B5-BE15-D597F18D0D12}"/>
              </a:ext>
            </a:extLst>
          </p:cNvPr>
          <p:cNvSpPr/>
          <p:nvPr/>
        </p:nvSpPr>
        <p:spPr>
          <a:xfrm>
            <a:off x="3416928" y="6557489"/>
            <a:ext cx="3403569" cy="340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rgbClr val="333333"/>
                </a:solidFill>
                <a:latin typeface="Noto Sans KR"/>
              </a:rPr>
              <a:t>지부장 </a:t>
            </a:r>
            <a:r>
              <a:rPr lang="ko-KR" altLang="en-US" sz="1200" b="1" dirty="0">
                <a:solidFill>
                  <a:srgbClr val="333333"/>
                </a:solidFill>
                <a:latin typeface="Noto Sans KR"/>
              </a:rPr>
              <a:t>회의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="" xmlns:a16="http://schemas.microsoft.com/office/drawing/2014/main" id="{6DBD8CB4-44CB-4A29-BA13-F25EB54382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7583" y="1358129"/>
            <a:ext cx="354818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62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3960</TotalTime>
  <Words>206</Words>
  <Application>Microsoft Office PowerPoint</Application>
  <PresentationFormat>A4 용지(210x297mm)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HY견고딕</vt:lpstr>
      <vt:lpstr>Noto Sans KR</vt:lpstr>
      <vt:lpstr>굴림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dydej</dc:creator>
  <cp:lastModifiedBy>임태일(CM1팀)</cp:lastModifiedBy>
  <cp:revision>210</cp:revision>
  <cp:lastPrinted>2021-04-28T07:43:51Z</cp:lastPrinted>
  <dcterms:created xsi:type="dcterms:W3CDTF">2020-05-21T23:32:19Z</dcterms:created>
  <dcterms:modified xsi:type="dcterms:W3CDTF">2021-05-04T02:20:44Z</dcterms:modified>
</cp:coreProperties>
</file>